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7" r:id="rId23"/>
    <p:sldId id="276" r:id="rId24"/>
    <p:sldId id="278" r:id="rId25"/>
    <p:sldId id="280" r:id="rId26"/>
    <p:sldId id="281" r:id="rId27"/>
    <p:sldId id="282" r:id="rId28"/>
    <p:sldId id="283" r:id="rId29"/>
    <p:sldId id="286" r:id="rId30"/>
    <p:sldId id="284" r:id="rId31"/>
    <p:sldId id="285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A846E-CFAB-4946-A43A-9D17FE011939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BF4E4-9711-E84D-B03F-6E45B9E45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JDAP = Joint Data Archiving Policy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datadryad.org</a:t>
            </a:r>
            <a:r>
              <a:rPr lang="en-US" dirty="0" smtClean="0"/>
              <a:t>//pages/</a:t>
            </a:r>
            <a:r>
              <a:rPr lang="en-US" dirty="0" err="1" smtClean="0"/>
              <a:t>jdap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BF4E4-9711-E84D-B03F-6E45B9E45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95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6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0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84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3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4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8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02093104-43BC-AB45-85F3-61E423AAA20F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B0B3-BC6A-B34B-8351-5C3C48D3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7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3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9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4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fld id="{991DCA40-1076-3045-9190-56922E0738DD}" type="datetimeFigureOut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9DF0-0DE7-F34C-885B-7B02B03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0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68799DF0-0DE7-F34C-885B-7B02B030D5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MPTool_logo_blue_no_ta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3" y="6148000"/>
            <a:ext cx="288340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24A8B0B3-BC6A-B34B-8351-5C3C48D306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MPTool_logo_blue_no_ta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1" y="6112651"/>
            <a:ext cx="288340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5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gif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>
                <a:latin typeface="Corbel"/>
                <a:cs typeface="Corbel"/>
              </a:rPr>
              <a:t>Getting Started with </a:t>
            </a:r>
            <a:r>
              <a:rPr lang="en-US" sz="4900" b="1" dirty="0" smtClean="0">
                <a:latin typeface="Corbel"/>
                <a:cs typeface="Corbel"/>
              </a:rPr>
              <a:t/>
            </a:r>
            <a:br>
              <a:rPr lang="en-US" sz="4900" b="1" dirty="0" smtClean="0">
                <a:latin typeface="Corbel"/>
                <a:cs typeface="Corbel"/>
              </a:rPr>
            </a:br>
            <a:r>
              <a:rPr lang="en-US" sz="4900" b="1" dirty="0" smtClean="0">
                <a:latin typeface="Corbel"/>
                <a:cs typeface="Corbel"/>
              </a:rPr>
              <a:t>Data </a:t>
            </a:r>
            <a:r>
              <a:rPr lang="en-US" sz="4900" b="1" dirty="0">
                <a:latin typeface="Corbel"/>
                <a:cs typeface="Corbel"/>
              </a:rPr>
              <a:t>Management </a:t>
            </a:r>
            <a:br>
              <a:rPr lang="en-US" sz="4900" b="1" dirty="0">
                <a:latin typeface="Corbel"/>
                <a:cs typeface="Corbel"/>
              </a:rPr>
            </a:br>
            <a:r>
              <a:rPr lang="en-US" sz="4900" b="1" dirty="0">
                <a:latin typeface="Corbel"/>
                <a:cs typeface="Corbel"/>
              </a:rPr>
              <a:t>&amp; </a:t>
            </a:r>
            <a:r>
              <a:rPr lang="en-US" sz="4900" b="1" dirty="0" err="1">
                <a:latin typeface="Corbel"/>
                <a:cs typeface="Corbel"/>
              </a:rPr>
              <a:t>DMPTool</a:t>
            </a:r>
            <a:r>
              <a:rPr lang="en-US" b="1" dirty="0">
                <a:latin typeface="Corbel"/>
                <a:cs typeface="Corbel"/>
              </a:rPr>
              <a:t/>
            </a:r>
            <a:br>
              <a:rPr lang="en-US" b="1" dirty="0">
                <a:latin typeface="Corbel"/>
                <a:cs typeface="Corbel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Corbel"/>
                <a:cs typeface="Corbel"/>
              </a:rPr>
              <a:t>&lt;Your Name Here&gt;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orbel"/>
                <a:cs typeface="Corbel"/>
              </a:rPr>
              <a:t>&lt;Your Institution Here&gt;</a:t>
            </a:r>
          </a:p>
          <a:p>
            <a:endParaRPr lang="en-US" dirty="0"/>
          </a:p>
        </p:txBody>
      </p:sp>
      <p:pic>
        <p:nvPicPr>
          <p:cNvPr id="9" name="Picture 8" descr="cc-z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65" y="5923742"/>
            <a:ext cx="2078462" cy="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800" b="1" dirty="0" smtClean="0">
                <a:solidFill>
                  <a:srgbClr val="595959"/>
                </a:solidFill>
              </a:rPr>
              <a:t>Where to start?</a:t>
            </a:r>
            <a:endParaRPr lang="en-US" sz="3800" b="1" dirty="0">
              <a:solidFill>
                <a:srgbClr val="595959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 smtClean="0"/>
              <a:t>Small &amp; Simple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Document what you know </a:t>
            </a:r>
            <a:r>
              <a:rPr lang="en-US" b="1" dirty="0" smtClean="0"/>
              <a:t>now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Share the plan with your team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Avoid procrastination and immobilization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33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Types of data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Data &amp; metadata standards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Policies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Plans for preservation</a:t>
            </a:r>
          </a:p>
          <a:p>
            <a:pPr marL="739775" indent="-566928">
              <a:buAutoNum type="arabicPeriod"/>
            </a:pPr>
            <a:r>
              <a:rPr lang="en-US" dirty="0" smtClean="0">
                <a:cs typeface="Corbel"/>
              </a:rPr>
              <a:t>Budget</a:t>
            </a:r>
            <a:endParaRPr lang="en-US" dirty="0">
              <a:cs typeface="Corbel"/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Components of a basic DMP</a:t>
            </a:r>
            <a:endParaRPr lang="en-US" sz="38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8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4199" y="1600200"/>
            <a:ext cx="7766009" cy="4826000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2400" dirty="0" smtClean="0"/>
              <a:t>Types </a:t>
            </a:r>
            <a:r>
              <a:rPr lang="en-US" sz="2400" dirty="0"/>
              <a:t>of data </a:t>
            </a:r>
            <a:r>
              <a:rPr lang="en-US" sz="2400" dirty="0" smtClean="0"/>
              <a:t>produced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Relationship to existing data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How/when/where will the data be captured or created?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will </a:t>
            </a:r>
            <a:r>
              <a:rPr lang="en-US" sz="2400" dirty="0" smtClean="0"/>
              <a:t>the data be </a:t>
            </a:r>
            <a:r>
              <a:rPr lang="en-US" sz="2400" dirty="0"/>
              <a:t>processed?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Quality assurance &amp; quality </a:t>
            </a:r>
            <a:r>
              <a:rPr lang="en-US" sz="2400" dirty="0"/>
              <a:t>control </a:t>
            </a:r>
            <a:r>
              <a:rPr lang="en-US" sz="2400" dirty="0" smtClean="0"/>
              <a:t>measures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Security: version control, backing up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Who will be responsible for data management </a:t>
            </a:r>
            <a:r>
              <a:rPr lang="en-US" sz="2400" dirty="0" smtClean="0"/>
              <a:t>during/after </a:t>
            </a:r>
            <a:r>
              <a:rPr lang="en-US" sz="2400" dirty="0"/>
              <a:t>project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Types of data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4252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1464"/>
              </a:spcBef>
            </a:pPr>
            <a:r>
              <a:rPr lang="en-US" sz="2400" dirty="0" smtClean="0"/>
              <a:t>What metadata </a:t>
            </a:r>
            <a:r>
              <a:rPr lang="en-US" sz="2400" dirty="0"/>
              <a:t>are needed to make the data meaningful?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/>
              <a:t>How will you create or capture these metadata? 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 smtClean="0"/>
              <a:t>Why </a:t>
            </a:r>
            <a:r>
              <a:rPr lang="en-US" sz="2400" dirty="0"/>
              <a:t>have you chosen particular standards and approaches for metadata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464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1255" y="3643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Data &amp; metadata standards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935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1800" y="1548463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368"/>
              </a:spcBef>
            </a:pPr>
            <a:r>
              <a:rPr lang="en-US" sz="2200" dirty="0"/>
              <a:t>Are you under </a:t>
            </a:r>
            <a:r>
              <a:rPr lang="en-US" sz="2200" dirty="0" smtClean="0"/>
              <a:t>any obligation to </a:t>
            </a:r>
            <a:r>
              <a:rPr lang="en-US" sz="2200" dirty="0"/>
              <a:t>share </a:t>
            </a:r>
            <a:r>
              <a:rPr lang="en-US" sz="2200" dirty="0" smtClean="0"/>
              <a:t>data? </a:t>
            </a:r>
            <a:endParaRPr lang="en-US" sz="2200" dirty="0"/>
          </a:p>
          <a:p>
            <a:pPr>
              <a:spcBef>
                <a:spcPts val="1368"/>
              </a:spcBef>
            </a:pPr>
            <a:r>
              <a:rPr lang="en-US" sz="2200" dirty="0" smtClean="0"/>
              <a:t>How, when, &amp; where will </a:t>
            </a:r>
            <a:r>
              <a:rPr lang="en-US" sz="2200" dirty="0"/>
              <a:t>you make the data available?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What </a:t>
            </a:r>
            <a:r>
              <a:rPr lang="en-US" sz="2200" dirty="0"/>
              <a:t>is the process for gaining access to the data?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Who owns the copyright and/or intellectual property?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Will you retain rights before </a:t>
            </a:r>
            <a:r>
              <a:rPr lang="en-US" sz="2200" dirty="0"/>
              <a:t>opening </a:t>
            </a:r>
            <a:r>
              <a:rPr lang="en-US" sz="2200" dirty="0" smtClean="0"/>
              <a:t>data to </a:t>
            </a:r>
            <a:r>
              <a:rPr lang="en-US" sz="2200" dirty="0"/>
              <a:t>wider use? How long?</a:t>
            </a:r>
          </a:p>
          <a:p>
            <a:r>
              <a:rPr lang="en-US" sz="2200" dirty="0"/>
              <a:t>Are permission restrictions necessary?</a:t>
            </a:r>
          </a:p>
          <a:p>
            <a:r>
              <a:rPr lang="en-US" sz="2200" dirty="0"/>
              <a:t>Embargo periods for political/commercial/patent reasons? </a:t>
            </a:r>
          </a:p>
          <a:p>
            <a:r>
              <a:rPr lang="en-US" sz="2200" dirty="0"/>
              <a:t>Ethical and privacy issues?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How </a:t>
            </a:r>
            <a:r>
              <a:rPr lang="en-US" sz="2200" dirty="0"/>
              <a:t>should your data be cited</a:t>
            </a:r>
            <a:r>
              <a:rPr lang="en-US" sz="2200" dirty="0" smtClean="0"/>
              <a:t>?</a:t>
            </a:r>
            <a:endParaRPr lang="en-US" sz="2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8922" y="365108"/>
            <a:ext cx="8556799" cy="1143000"/>
          </a:xfrm>
        </p:spPr>
        <p:txBody>
          <a:bodyPr>
            <a:no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Policies for access, sharing, reuse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3934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965"/>
          </a:xfrm>
        </p:spPr>
        <p:txBody>
          <a:bodyPr>
            <a:noAutofit/>
          </a:bodyPr>
          <a:lstStyle/>
          <a:p>
            <a:pPr>
              <a:spcBef>
                <a:spcPts val="1320"/>
              </a:spcBef>
            </a:pPr>
            <a:r>
              <a:rPr lang="en-US" sz="2400" dirty="0"/>
              <a:t>What data will be preserved for the </a:t>
            </a:r>
            <a:r>
              <a:rPr lang="en-US" sz="2400" dirty="0" smtClean="0"/>
              <a:t>long term? For how </a:t>
            </a:r>
            <a:r>
              <a:rPr lang="en-US" sz="2400" dirty="0"/>
              <a:t>long</a:t>
            </a:r>
            <a:r>
              <a:rPr lang="en-US" sz="2400" dirty="0" smtClean="0"/>
              <a:t>?  </a:t>
            </a:r>
          </a:p>
          <a:p>
            <a:pPr>
              <a:spcBef>
                <a:spcPts val="1320"/>
              </a:spcBef>
            </a:pPr>
            <a:r>
              <a:rPr lang="en-US" sz="2400" dirty="0" smtClean="0"/>
              <a:t>Where will data be preserved?</a:t>
            </a:r>
            <a:endParaRPr lang="en-US" sz="2400" dirty="0"/>
          </a:p>
          <a:p>
            <a:pPr>
              <a:spcBef>
                <a:spcPts val="1320"/>
              </a:spcBef>
            </a:pPr>
            <a:r>
              <a:rPr lang="en-US" sz="2400" dirty="0"/>
              <a:t>What data transformations need to occur </a:t>
            </a:r>
            <a:r>
              <a:rPr lang="en-US" sz="2400" dirty="0" smtClean="0"/>
              <a:t>before preservation?</a:t>
            </a:r>
            <a:endParaRPr lang="en-US" sz="2400" dirty="0" smtClean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What metadata will be submitted </a:t>
            </a:r>
            <a:r>
              <a:rPr lang="en-US" sz="2400" dirty="0" smtClean="0">
                <a:cs typeface="Corbel"/>
              </a:rPr>
              <a:t>with </a:t>
            </a:r>
            <a:r>
              <a:rPr lang="en-US" sz="2400" dirty="0">
                <a:cs typeface="Corbel"/>
              </a:rPr>
              <a:t>the datasets?</a:t>
            </a: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Who will be responsible for preparing data for </a:t>
            </a:r>
            <a:r>
              <a:rPr lang="en-US" sz="2400" dirty="0" smtClean="0">
                <a:cs typeface="Corbel"/>
              </a:rPr>
              <a:t>preservation?</a:t>
            </a:r>
            <a:endParaRPr lang="en-US" sz="2400" dirty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 smtClean="0">
                <a:cs typeface="Corbel"/>
              </a:rPr>
              <a:t>Who </a:t>
            </a:r>
            <a:r>
              <a:rPr lang="en-US" sz="2400" dirty="0">
                <a:cs typeface="Corbel"/>
              </a:rPr>
              <a:t>will be the main contact person for the archived data?</a:t>
            </a:r>
          </a:p>
          <a:p>
            <a:pPr>
              <a:spcBef>
                <a:spcPts val="1320"/>
              </a:spcBef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Plans for archiving &amp; preservation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2210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250" y="348612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5"/>
            </a:pPr>
            <a:r>
              <a:rPr lang="en-US" sz="3800" b="1" dirty="0" smtClean="0">
                <a:solidFill>
                  <a:srgbClr val="595959"/>
                </a:solidFill>
                <a:cs typeface="Corbel"/>
              </a:rPr>
              <a:t>Budget</a:t>
            </a:r>
            <a:endParaRPr lang="en-US" sz="3800" b="1" dirty="0">
              <a:solidFill>
                <a:srgbClr val="595959"/>
              </a:solidFill>
              <a:cs typeface="Corbe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810500" cy="4525963"/>
          </a:xfrm>
        </p:spPr>
        <p:txBody>
          <a:bodyPr/>
          <a:lstStyle/>
          <a:p>
            <a:r>
              <a:rPr lang="en-US" sz="2800" dirty="0" smtClean="0"/>
              <a:t>Costs </a:t>
            </a:r>
            <a:r>
              <a:rPr lang="en-US" sz="2800" dirty="0"/>
              <a:t>of data preparation </a:t>
            </a:r>
            <a:r>
              <a:rPr lang="en-US" sz="2800" dirty="0" smtClean="0"/>
              <a:t>&amp; documentation</a:t>
            </a:r>
            <a:endParaRPr lang="en-US" sz="4000" dirty="0"/>
          </a:p>
          <a:p>
            <a:pPr marL="914400" lvl="2" indent="0">
              <a:buNone/>
            </a:pPr>
            <a:r>
              <a:rPr lang="en-US" dirty="0" smtClean="0"/>
              <a:t>Hardware, software</a:t>
            </a:r>
          </a:p>
          <a:p>
            <a:pPr marL="914400" lvl="2" indent="0">
              <a:buNone/>
            </a:pPr>
            <a:r>
              <a:rPr lang="en-US" dirty="0" smtClean="0"/>
              <a:t>Personnel</a:t>
            </a:r>
          </a:p>
          <a:p>
            <a:pPr marL="914400" lvl="2" indent="0">
              <a:buNone/>
            </a:pPr>
            <a:r>
              <a:rPr lang="en-US" dirty="0" smtClean="0"/>
              <a:t>Repository fees</a:t>
            </a:r>
          </a:p>
          <a:p>
            <a:r>
              <a:rPr lang="en-US" sz="2800" dirty="0" smtClean="0"/>
              <a:t>How costs </a:t>
            </a:r>
            <a:r>
              <a:rPr lang="en-US" sz="2800" dirty="0"/>
              <a:t>will be paid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dirty="0" smtClean="0"/>
              <a:t>Request funding!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4819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8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244"/>
            <a:ext cx="9144000" cy="630295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72785">
            <a:off x="6626505" y="97681"/>
            <a:ext cx="732660" cy="52096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2571" y="2560537"/>
            <a:ext cx="3891238" cy="148149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Funder guidance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Public plans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Data management resources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416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chemeClr val="tx1">
                  <a:lumMod val="65000"/>
                  <a:lumOff val="35000"/>
                </a:schemeClr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9301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742"/>
            <a:ext cx="9144000" cy="61922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500486" y="211642"/>
            <a:ext cx="1725820" cy="907563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Sign in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912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4-12 at 11.3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9" y="756263"/>
            <a:ext cx="3260362" cy="2419564"/>
          </a:xfrm>
          <a:prstGeom prst="rect">
            <a:avLst/>
          </a:prstGeom>
        </p:spPr>
      </p:pic>
      <p:pic>
        <p:nvPicPr>
          <p:cNvPr id="7" name="Picture 6" descr="Screen Shot 2018-04-12 at 11.36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0" y="771942"/>
            <a:ext cx="4933645" cy="14992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65" y="143649"/>
            <a:ext cx="810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1  :  Single sign on (for configured institutions)</a:t>
            </a:r>
            <a:endParaRPr lang="en-US" sz="2800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260" y="3319353"/>
            <a:ext cx="85271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OR : Sign in with your institution using an email address </a:t>
            </a:r>
          </a:p>
          <a:p>
            <a:r>
              <a:rPr lang="en-US" sz="2800" dirty="0" smtClean="0">
                <a:latin typeface="Corbel"/>
                <a:cs typeface="Corbel"/>
              </a:rPr>
              <a:t>(if not configured for SSO; you must create account first)</a:t>
            </a:r>
            <a:endParaRPr lang="en-US" sz="2800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8884" y="756263"/>
            <a:ext cx="4949323" cy="151492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57910" y="728961"/>
            <a:ext cx="3260362" cy="2549804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8-04-12 at 3.01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" y="5184442"/>
            <a:ext cx="4949323" cy="1478198"/>
          </a:xfrm>
          <a:prstGeom prst="rect">
            <a:avLst/>
          </a:prstGeom>
        </p:spPr>
      </p:pic>
      <p:pic>
        <p:nvPicPr>
          <p:cNvPr id="14" name="Picture 13" descr="Screen Shot 2018-04-12 at 2.3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9" y="4316049"/>
            <a:ext cx="3437776" cy="25093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8884" y="5184442"/>
            <a:ext cx="4949323" cy="151492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57909" y="4273459"/>
            <a:ext cx="3437776" cy="255198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65" y="159212"/>
            <a:ext cx="6021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2 : </a:t>
            </a:r>
            <a:r>
              <a:rPr lang="en-US" sz="2800" dirty="0">
                <a:latin typeface="Corbel"/>
                <a:cs typeface="Corbel"/>
              </a:rPr>
              <a:t>S</a:t>
            </a:r>
            <a:r>
              <a:rPr lang="en-US" sz="2800" dirty="0" smtClean="0">
                <a:latin typeface="Corbel"/>
                <a:cs typeface="Corbel"/>
              </a:rPr>
              <a:t>ign in as an unaffiliated user</a:t>
            </a:r>
            <a:endParaRPr lang="en-US" sz="2800" dirty="0">
              <a:latin typeface="Corbel"/>
              <a:cs typeface="Corbel"/>
            </a:endParaRPr>
          </a:p>
        </p:txBody>
      </p:sp>
      <p:pic>
        <p:nvPicPr>
          <p:cNvPr id="6" name="Picture 5" descr="Screen Shot 2018-04-12 at 11.2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7" y="807618"/>
            <a:ext cx="4273344" cy="23645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706" y="807618"/>
            <a:ext cx="4273345" cy="2364584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165" y="3303823"/>
            <a:ext cx="835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Option 3 : Create an account with an email address</a:t>
            </a:r>
            <a:endParaRPr lang="en-US" sz="2800" dirty="0">
              <a:latin typeface="Corbel"/>
              <a:cs typeface="Corbel"/>
            </a:endParaRPr>
          </a:p>
        </p:txBody>
      </p:sp>
      <p:pic>
        <p:nvPicPr>
          <p:cNvPr id="8" name="Picture 7" descr="Screen Shot 2018-04-12 at 2.4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3" y="3890521"/>
            <a:ext cx="4485001" cy="28697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5165" y="3892164"/>
            <a:ext cx="4551542" cy="291699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8-04-12 at 3.1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63"/>
            <a:ext cx="9144000" cy="62179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4592" y="3711867"/>
            <a:ext cx="2084010" cy="159545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Set up your profile and notification preferences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2816670" y="5697496"/>
            <a:ext cx="2360792" cy="814551"/>
          </a:xfrm>
          <a:prstGeom prst="lef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53294" y="5849154"/>
            <a:ext cx="2265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Add your ORCID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072785">
            <a:off x="6870720" y="211641"/>
            <a:ext cx="732660" cy="52096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4-12 at 3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" y="195360"/>
            <a:ext cx="9144000" cy="46941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2263105" y="895408"/>
            <a:ext cx="2295666" cy="907563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Create a plan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251" y="5083472"/>
            <a:ext cx="4558772" cy="159545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Corbel"/>
                <a:cs typeface="Corbel"/>
              </a:rPr>
              <a:t>My Dashboard: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1. My plans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2. Plans created by others at my organization &amp; shared internally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718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4-12 at 3.5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5"/>
            <a:ext cx="9144000" cy="36516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9806"/>
            <a:ext cx="9144000" cy="353770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251" y="4330512"/>
            <a:ext cx="5275149" cy="2348412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Enter project title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Select research organization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Select funder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(If a funder has multiple templates) Select template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13577" y="429167"/>
            <a:ext cx="3022459" cy="970926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Check box below for test or practice plans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651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0"/>
            <a:ext cx="9144000" cy="6585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79677" y="3156306"/>
            <a:ext cx="4347114" cy="1109085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Add an abstract, other info about the project &amp; select 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guidance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08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44"/>
            <a:ext cx="9144000" cy="4436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656" y="5453840"/>
            <a:ext cx="4575053" cy="1237289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Get an overview of the questions the funder will ask you to 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address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78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581"/>
            <a:ext cx="9144000" cy="5945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2253" y="4380327"/>
            <a:ext cx="3321393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Open each accordion to answer the 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questions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56654" y="408464"/>
            <a:ext cx="2686417" cy="172423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Get instructions and guidance; leave comments for 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collaborators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111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0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18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86903" y="1433625"/>
            <a:ext cx="2279388" cy="926991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Share your plan (optional)</a:t>
            </a:r>
            <a:endParaRPr lang="en-US" sz="24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4898" y="4625503"/>
            <a:ext cx="3321393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Invite collaborators to coauthor the 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plan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7189" y="5850582"/>
            <a:ext cx="3999102" cy="1008393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Request feedback (if enabled for your organization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)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07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78184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2 at 4.1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082"/>
            <a:ext cx="9144000" cy="3392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2293" y="1644292"/>
            <a:ext cx="3353956" cy="112332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Download your plan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rbel"/>
                <a:cs typeface="Corbel"/>
              </a:rPr>
              <a:t>docx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rbel"/>
                <a:cs typeface="Corbel"/>
              </a:rPr>
              <a:t>pdf</a:t>
            </a:r>
            <a:r>
              <a:rPr lang="en-US" sz="2400" dirty="0" smtClean="0">
                <a:solidFill>
                  <a:schemeClr val="tx1"/>
                </a:solidFill>
                <a:latin typeface="Corbel"/>
                <a:cs typeface="Corbel"/>
              </a:rPr>
              <a:t>, txt, html, </a:t>
            </a:r>
            <a:r>
              <a:rPr lang="en-US" sz="2400" err="1" smtClean="0">
                <a:solidFill>
                  <a:schemeClr val="tx1"/>
                </a:solidFill>
                <a:latin typeface="Corbel"/>
                <a:cs typeface="Corbel"/>
              </a:rPr>
              <a:t>csv</a:t>
            </a:r>
            <a:r>
              <a:rPr lang="en-US" sz="2400" smtClean="0">
                <a:solidFill>
                  <a:schemeClr val="tx1"/>
                </a:solidFill>
                <a:latin typeface="Corbel"/>
                <a:cs typeface="Corbel"/>
              </a:rPr>
              <a:t>)</a:t>
            </a:r>
            <a:endParaRPr lang="en-US" sz="2400" dirty="0" smtClean="0">
              <a:solidFill>
                <a:schemeClr val="tx1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827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608" y="102099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rbel"/>
                <a:cs typeface="Corbel"/>
              </a:rPr>
              <a:t>blog.dmptool.org</a:t>
            </a:r>
            <a:endParaRPr lang="en-US" sz="3200" b="1" dirty="0">
              <a:latin typeface="Corbel"/>
              <a:cs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103"/>
            <a:ext cx="9144000" cy="62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446571" y="1239445"/>
            <a:ext cx="3937000" cy="27051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Email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Twitter</a:t>
            </a:r>
          </a:p>
          <a:p>
            <a:pPr marL="0" indent="0" algn="r">
              <a:buNone/>
            </a:pPr>
            <a:r>
              <a:rPr lang="en-US" dirty="0" smtClean="0"/>
              <a:t>Blog</a:t>
            </a:r>
          </a:p>
          <a:p>
            <a:pPr marL="0" indent="0" algn="r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96829" y="1239445"/>
            <a:ext cx="5664200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uc3@ucop.edu</a:t>
            </a:r>
          </a:p>
          <a:p>
            <a:pPr marL="0" indent="0">
              <a:buNone/>
            </a:pPr>
            <a:r>
              <a:rPr lang="en-US" dirty="0" smtClean="0"/>
              <a:t>&lt;your email here&gt;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TheDMPTool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blog.dmptool.org</a:t>
            </a:r>
            <a:endParaRPr lang="en-US" sz="3600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680929" y="1101980"/>
            <a:ext cx="0" cy="32480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Why is data </a:t>
            </a:r>
            <a:r>
              <a:rPr lang="en-US" sz="3800" b="1" dirty="0">
                <a:solidFill>
                  <a:srgbClr val="595959"/>
                </a:solidFill>
                <a:latin typeface="Corbel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latin typeface="Corbel"/>
              </a:rPr>
              <a:t>i</a:t>
            </a:r>
            <a:r>
              <a:rPr lang="en-US" sz="3800" b="1" dirty="0" smtClean="0">
                <a:solidFill>
                  <a:srgbClr val="595959"/>
                </a:solidFill>
                <a:latin typeface="Corbel"/>
              </a:rPr>
              <a:t>mportant?</a:t>
            </a:r>
            <a:endParaRPr lang="en-US" sz="3800" b="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41070" y="1808480"/>
            <a:ext cx="727456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Corbel"/>
              </a:rPr>
              <a:t>Data sharing allows for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reproducibility</a:t>
            </a:r>
            <a:r>
              <a:rPr lang="en-US" dirty="0" smtClean="0">
                <a:latin typeface="Corbel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transparency</a:t>
            </a:r>
            <a:r>
              <a:rPr lang="en-US" dirty="0" smtClean="0">
                <a:latin typeface="Corbel"/>
              </a:rPr>
              <a:t>, and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data reuse</a:t>
            </a:r>
            <a:r>
              <a:rPr lang="en-US" b="1" dirty="0" smtClean="0">
                <a:latin typeface="Corbel"/>
              </a:rPr>
              <a:t> </a:t>
            </a:r>
            <a:r>
              <a:rPr lang="en-US" dirty="0" smtClean="0">
                <a:latin typeface="Corbel"/>
              </a:rPr>
              <a:t>in research.</a:t>
            </a:r>
          </a:p>
          <a:p>
            <a:pPr marL="0" indent="0" algn="ctr">
              <a:buNone/>
            </a:pPr>
            <a:endParaRPr lang="en-US" dirty="0" smtClean="0">
              <a:latin typeface="Corbel"/>
            </a:endParaRPr>
          </a:p>
          <a:p>
            <a:pPr marL="0" indent="0" algn="ctr">
              <a:buNone/>
            </a:pPr>
            <a:r>
              <a:rPr lang="en-US" dirty="0" smtClean="0">
                <a:latin typeface="Corbel"/>
              </a:rPr>
              <a:t>Sharing is easier if </a:t>
            </a:r>
            <a:r>
              <a:rPr lang="en-US" b="1" dirty="0" smtClean="0">
                <a:solidFill>
                  <a:srgbClr val="FF0000"/>
                </a:solidFill>
                <a:latin typeface="Corbel"/>
              </a:rPr>
              <a:t>data are managed well </a:t>
            </a:r>
            <a:r>
              <a:rPr lang="en-US" dirty="0" smtClean="0">
                <a:latin typeface="Corbel"/>
              </a:rPr>
              <a:t>from the start of a project.</a:t>
            </a:r>
          </a:p>
        </p:txBody>
      </p:sp>
    </p:spTree>
    <p:extLst>
      <p:ext uri="{BB962C8B-B14F-4D97-AF65-F5344CB8AC3E}">
        <p14:creationId xmlns:p14="http://schemas.microsoft.com/office/powerpoint/2010/main" val="119686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9210" y="4139496"/>
            <a:ext cx="1355862" cy="135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481619" cy="1143000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Data management &amp; sharing </a:t>
            </a:r>
            <a:r>
              <a:rPr lang="en-US" sz="3800" b="1" dirty="0">
                <a:solidFill>
                  <a:srgbClr val="595959"/>
                </a:solidFill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</a:rPr>
              <a:t>andates</a:t>
            </a:r>
            <a:endParaRPr lang="en-US" sz="3800" b="1" dirty="0">
              <a:solidFill>
                <a:srgbClr val="595959"/>
              </a:solidFill>
            </a:endParaRPr>
          </a:p>
        </p:txBody>
      </p:sp>
      <p:pic>
        <p:nvPicPr>
          <p:cNvPr id="5" name="Picture 2" descr="Office of Science And Technology Policy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0481" y="5010120"/>
            <a:ext cx="1349232" cy="1349232"/>
          </a:xfrm>
          <a:prstGeom prst="rect">
            <a:avLst/>
          </a:prstGeom>
          <a:noFill/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Journals – PLOS, Nature, JDAP partners</a:t>
            </a:r>
          </a:p>
          <a:p>
            <a:r>
              <a:rPr lang="en-US" dirty="0" smtClean="0"/>
              <a:t>Funders – NSF, NIH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Office of Science &amp; Technology Policy mandate, February 2013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75914" y="3939937"/>
            <a:ext cx="1297312" cy="1297151"/>
            <a:chOff x="5925542" y="1417638"/>
            <a:chExt cx="2324912" cy="2324624"/>
          </a:xfrm>
        </p:grpSpPr>
        <p:sp>
          <p:nvSpPr>
            <p:cNvPr id="8" name="Rounded Rectangle 7"/>
            <p:cNvSpPr/>
            <p:nvPr/>
          </p:nvSpPr>
          <p:spPr>
            <a:xfrm>
              <a:off x="5925542" y="1417638"/>
              <a:ext cx="2324912" cy="232462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/>
              </a:endParaRPr>
            </a:p>
          </p:txBody>
        </p:sp>
        <p:pic>
          <p:nvPicPr>
            <p:cNvPr id="9" name="Picture 8" descr="logo_nih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97" y="1605360"/>
              <a:ext cx="1953933" cy="1953933"/>
            </a:xfrm>
            <a:prstGeom prst="rect">
              <a:avLst/>
            </a:prstGeom>
          </p:spPr>
        </p:pic>
      </p:grpSp>
      <p:pic>
        <p:nvPicPr>
          <p:cNvPr id="11" name="Picture 10" descr="nasa-logo-meatbal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3" y="5495359"/>
            <a:ext cx="1887642" cy="1215642"/>
          </a:xfrm>
          <a:prstGeom prst="rect">
            <a:avLst/>
          </a:prstGeom>
        </p:spPr>
      </p:pic>
      <p:pic>
        <p:nvPicPr>
          <p:cNvPr id="12" name="Picture 11" descr="cdc_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83" y="4773829"/>
            <a:ext cx="916748" cy="672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063" y="5558079"/>
            <a:ext cx="1006010" cy="10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sz="3800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82915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What is a 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data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p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lan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14488" y="1920240"/>
            <a:ext cx="6310166" cy="4205923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dirty="0">
                <a:ea typeface="ＭＳ Ｐゴシック" charset="-128"/>
              </a:rPr>
              <a:t>A document that describes what you will do with your </a:t>
            </a:r>
            <a:r>
              <a:rPr lang="en-US" dirty="0" smtClean="0">
                <a:ea typeface="ＭＳ Ｐゴシック" charset="-128"/>
              </a:rPr>
              <a:t>data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during </a:t>
            </a:r>
            <a:r>
              <a:rPr lang="en-US" dirty="0" smtClean="0">
                <a:ea typeface="ＭＳ Ｐゴシック" charset="-128"/>
              </a:rPr>
              <a:t>your research 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and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after</a:t>
            </a:r>
            <a:r>
              <a:rPr lang="en-US" b="1" dirty="0" smtClean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you complete your </a:t>
            </a:r>
            <a:r>
              <a:rPr lang="en-US" dirty="0" smtClean="0">
                <a:ea typeface="ＭＳ Ｐゴシック" charset="-128"/>
              </a:rPr>
              <a:t>project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221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800" b="1" dirty="0">
                <a:solidFill>
                  <a:srgbClr val="595959"/>
                </a:solidFill>
              </a:rPr>
              <a:t>Why </a:t>
            </a:r>
            <a:r>
              <a:rPr lang="en-US" sz="3800" b="1" dirty="0" smtClean="0">
                <a:solidFill>
                  <a:srgbClr val="595959"/>
                </a:solidFill>
              </a:rPr>
              <a:t>prepare </a:t>
            </a:r>
            <a:r>
              <a:rPr lang="en-US" sz="3800" b="1" dirty="0">
                <a:solidFill>
                  <a:srgbClr val="595959"/>
                </a:solidFill>
              </a:rPr>
              <a:t>a DMP?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7520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Saves time</a:t>
            </a:r>
            <a:endParaRPr lang="en-US" sz="2400" dirty="0"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Increases research efficiency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Satisfies funder requirements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Makes reproducibility &amp; sharing easier</a:t>
            </a:r>
            <a:endParaRPr lang="en-US" dirty="0">
              <a:cs typeface="ＭＳ Ｐゴシック" charset="0"/>
            </a:endParaRPr>
          </a:p>
          <a:p>
            <a:pPr eaLnBrk="1" hangingPunct="1"/>
            <a:endParaRPr 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0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595959"/>
                </a:solidFill>
              </a:rPr>
              <a:t>A DMP is a living </a:t>
            </a:r>
            <a:r>
              <a:rPr lang="en-US" sz="3800" b="1" dirty="0">
                <a:solidFill>
                  <a:srgbClr val="595959"/>
                </a:solidFill>
              </a:rPr>
              <a:t>d</a:t>
            </a:r>
            <a:r>
              <a:rPr lang="en-US" sz="3800" b="1" dirty="0" smtClean="0">
                <a:solidFill>
                  <a:srgbClr val="595959"/>
                </a:solidFill>
              </a:rPr>
              <a:t>ocument</a:t>
            </a:r>
            <a:endParaRPr lang="en-US" sz="3800" b="1" dirty="0">
              <a:solidFill>
                <a:srgbClr val="595959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Keep </a:t>
            </a:r>
            <a:r>
              <a:rPr lang="en-US" dirty="0"/>
              <a:t>your plan current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/>
              <a:t>Incorporate changes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Use as </a:t>
            </a:r>
            <a:r>
              <a:rPr lang="en-US" dirty="0"/>
              <a:t>a guide for daily activities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8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721</Words>
  <Application>Microsoft Macintosh PowerPoint</Application>
  <PresentationFormat>On-screen Show (4:3)</PresentationFormat>
  <Paragraphs>128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Corbel</vt:lpstr>
      <vt:lpstr>ＭＳ Ｐゴシック</vt:lpstr>
      <vt:lpstr>Arial</vt:lpstr>
      <vt:lpstr>Office Theme</vt:lpstr>
      <vt:lpstr>Custom Design</vt:lpstr>
      <vt:lpstr>Getting Started with  Data Management  &amp; DMPTool </vt:lpstr>
      <vt:lpstr>Overview</vt:lpstr>
      <vt:lpstr>Overview</vt:lpstr>
      <vt:lpstr>Why is data management important?</vt:lpstr>
      <vt:lpstr>Data management &amp; sharing mandates</vt:lpstr>
      <vt:lpstr>Overview</vt:lpstr>
      <vt:lpstr>What is a data management plan?</vt:lpstr>
      <vt:lpstr>Why prepare a DMP?</vt:lpstr>
      <vt:lpstr>A DMP is a living document</vt:lpstr>
      <vt:lpstr>Where to start?</vt:lpstr>
      <vt:lpstr>Components of a basic DMP</vt:lpstr>
      <vt:lpstr>Types of data</vt:lpstr>
      <vt:lpstr>Data &amp; metadata standards</vt:lpstr>
      <vt:lpstr>Policies for access, sharing, reuse</vt:lpstr>
      <vt:lpstr>Plans for archiving &amp; preservation</vt:lpstr>
      <vt:lpstr>Budget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JFA</dc:creator>
  <cp:lastModifiedBy>Stephanie Simms</cp:lastModifiedBy>
  <cp:revision>39</cp:revision>
  <dcterms:created xsi:type="dcterms:W3CDTF">2018-04-12T17:27:29Z</dcterms:created>
  <dcterms:modified xsi:type="dcterms:W3CDTF">2018-04-16T20:44:21Z</dcterms:modified>
</cp:coreProperties>
</file>